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19" r:id="rId3"/>
    <p:sldId id="320" r:id="rId4"/>
    <p:sldId id="321" r:id="rId5"/>
    <p:sldId id="322" r:id="rId6"/>
    <p:sldId id="257" r:id="rId7"/>
    <p:sldId id="318" r:id="rId8"/>
    <p:sldId id="261" r:id="rId9"/>
    <p:sldId id="265" r:id="rId10"/>
    <p:sldId id="276" r:id="rId11"/>
    <p:sldId id="278" r:id="rId12"/>
    <p:sldId id="279" r:id="rId13"/>
    <p:sldId id="282" r:id="rId14"/>
    <p:sldId id="283" r:id="rId15"/>
    <p:sldId id="289" r:id="rId16"/>
    <p:sldId id="292" r:id="rId17"/>
    <p:sldId id="293" r:id="rId18"/>
    <p:sldId id="294" r:id="rId19"/>
    <p:sldId id="295" r:id="rId20"/>
    <p:sldId id="297" r:id="rId21"/>
    <p:sldId id="304" r:id="rId22"/>
    <p:sldId id="305" r:id="rId23"/>
    <p:sldId id="309" r:id="rId24"/>
    <p:sldId id="310" r:id="rId25"/>
    <p:sldId id="311" r:id="rId26"/>
    <p:sldId id="315" r:id="rId27"/>
    <p:sldId id="316" r:id="rId28"/>
    <p:sldId id="31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5BB017-9B03-3240-AA51-8DDB42A21C49}" type="datetimeFigureOut">
              <a:rPr lang="en-US" smtClean="0"/>
              <a:pPr/>
              <a:t>4/13/10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9018B3-82EA-184F-A719-78B99000D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Active vs. Passive</a:t>
            </a:r>
          </a:p>
          <a:p>
            <a:r>
              <a:rPr lang="en-US" dirty="0" smtClean="0"/>
              <a:t>1301 English Comp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Participle “</a:t>
            </a:r>
            <a:r>
              <a:rPr lang="en-US" dirty="0" err="1" smtClean="0"/>
              <a:t>ing</a:t>
            </a:r>
            <a:r>
              <a:rPr lang="en-US" dirty="0" smtClean="0"/>
              <a:t>” or “</a:t>
            </a:r>
            <a:r>
              <a:rPr lang="en-US" dirty="0" err="1" smtClean="0"/>
              <a:t>ed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form of an active verb ending in 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ing</a:t>
            </a:r>
            <a:r>
              <a:rPr lang="en-US" dirty="0" smtClean="0"/>
              <a:t> or -</a:t>
            </a:r>
            <a:r>
              <a:rPr lang="en-US" dirty="0" err="1" smtClean="0"/>
              <a:t>ed</a:t>
            </a:r>
            <a:r>
              <a:rPr lang="en-US" dirty="0" smtClean="0"/>
              <a:t> is known as a participle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Participles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onrushing water</a:t>
            </a:r>
          </a:p>
          <a:p>
            <a:endParaRPr lang="en-US" dirty="0" smtClean="0"/>
          </a:p>
          <a:p>
            <a:r>
              <a:rPr lang="en-US" dirty="0" smtClean="0"/>
              <a:t>punishing waves</a:t>
            </a:r>
          </a:p>
          <a:p>
            <a:endParaRPr lang="en-US" dirty="0" smtClean="0"/>
          </a:p>
          <a:p>
            <a:r>
              <a:rPr lang="en-US" dirty="0" smtClean="0"/>
              <a:t>shifting mountains of water twenty-foot splitting tubes</a:t>
            </a:r>
          </a:p>
          <a:p>
            <a:endParaRPr lang="en-US" dirty="0" smtClean="0"/>
          </a:p>
          <a:p>
            <a:r>
              <a:rPr lang="en-US" dirty="0" smtClean="0"/>
              <a:t>a rocky, waterfall-threaded </a:t>
            </a:r>
            <a:r>
              <a:rPr lang="en-US" dirty="0" err="1" smtClean="0"/>
              <a:t>scree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a long, tapering, darkening wall</a:t>
            </a:r>
          </a:p>
          <a:p>
            <a:endParaRPr lang="en-US" dirty="0" smtClean="0"/>
          </a:p>
          <a:p>
            <a:r>
              <a:rPr lang="en-US" dirty="0" smtClean="0"/>
              <a:t>the glassy, rumbling, pea-green wall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first wall of sandy, grumbling white-water pulverizing force</a:t>
            </a:r>
          </a:p>
          <a:p>
            <a:r>
              <a:rPr lang="en-US" dirty="0" smtClean="0"/>
              <a:t>a swift, swooping, surefooted ride</a:t>
            </a:r>
          </a:p>
          <a:p>
            <a:endParaRPr lang="en-US" dirty="0" smtClean="0"/>
          </a:p>
          <a:p>
            <a:r>
              <a:rPr lang="en-US" dirty="0" smtClean="0"/>
              <a:t>a vicious, </a:t>
            </a:r>
            <a:r>
              <a:rPr lang="en-US" dirty="0" err="1" smtClean="0"/>
              <a:t>ledging</a:t>
            </a:r>
            <a:r>
              <a:rPr lang="en-US" dirty="0" smtClean="0"/>
              <a:t> wave</a:t>
            </a:r>
          </a:p>
          <a:p>
            <a:endParaRPr lang="en-US" dirty="0" smtClean="0"/>
          </a:p>
          <a:p>
            <a:r>
              <a:rPr lang="en-US" dirty="0" smtClean="0"/>
              <a:t>the final, jacking section</a:t>
            </a:r>
          </a:p>
          <a:p>
            <a:endParaRPr lang="en-US" dirty="0" smtClean="0"/>
          </a:p>
          <a:p>
            <a:r>
              <a:rPr lang="en-US" dirty="0" smtClean="0"/>
              <a:t>a maelstrom of dredging, midsized waves</a:t>
            </a:r>
          </a:p>
          <a:p>
            <a:endParaRPr lang="en-US" dirty="0" smtClean="0"/>
          </a:p>
          <a:p>
            <a:r>
              <a:rPr lang="en-US" dirty="0" smtClean="0"/>
              <a:t>the thick, pouring, silver-beaded curtain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“IS” IS - AND ISN'T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speaking and informal writing, </a:t>
            </a:r>
          </a:p>
          <a:p>
            <a:r>
              <a:rPr lang="en-US" dirty="0" smtClean="0"/>
              <a:t>We naturally gravitate to </a:t>
            </a:r>
            <a:r>
              <a:rPr lang="en-US" b="1" dirty="0" smtClean="0"/>
              <a:t>“to be</a:t>
            </a:r>
            <a:r>
              <a:rPr lang="en-US" dirty="0" smtClean="0"/>
              <a:t>” in all its incarnations-present tense and past, active voice and passive. </a:t>
            </a:r>
          </a:p>
          <a:p>
            <a:r>
              <a:rPr lang="en-US" dirty="0" smtClean="0"/>
              <a:t>A reliance on “</a:t>
            </a:r>
            <a:r>
              <a:rPr lang="en-US" b="1" dirty="0" smtClean="0"/>
              <a:t>to be</a:t>
            </a:r>
            <a:r>
              <a:rPr lang="en-US" dirty="0" smtClean="0"/>
              <a:t>” is a sure sign of a novice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dependence on </a:t>
            </a:r>
            <a:r>
              <a:rPr lang="en-US" b="1" dirty="0" smtClean="0"/>
              <a:t>IS</a:t>
            </a:r>
            <a:r>
              <a:rPr lang="en-US" dirty="0" smtClean="0"/>
              <a:t> and its family screams "rough draft”</a:t>
            </a:r>
          </a:p>
          <a:p>
            <a:r>
              <a:rPr lang="en-US" dirty="0" smtClean="0"/>
              <a:t>The best writers, during the many revisions they put every piece through, go back and scrub out every unnecessary</a:t>
            </a:r>
            <a:r>
              <a:rPr lang="en-US" b="1" dirty="0" smtClean="0"/>
              <a:t> IS </a:t>
            </a:r>
            <a:r>
              <a:rPr lang="en-US" dirty="0" smtClean="0"/>
              <a:t>and </a:t>
            </a:r>
            <a:r>
              <a:rPr lang="en-US" b="1" dirty="0" smtClean="0"/>
              <a:t>ARE.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THAT BAD, BAD “BEING”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first-cousin sin of </a:t>
            </a:r>
            <a:r>
              <a:rPr lang="en-US" b="1" dirty="0" smtClean="0"/>
              <a:t>IS</a:t>
            </a:r>
            <a:r>
              <a:rPr lang="en-US" dirty="0" smtClean="0"/>
              <a:t> is </a:t>
            </a:r>
            <a:r>
              <a:rPr lang="en-US" b="1" dirty="0" smtClean="0"/>
              <a:t>BEING. </a:t>
            </a:r>
          </a:p>
          <a:p>
            <a:endParaRPr lang="en-US" dirty="0" smtClean="0"/>
          </a:p>
          <a:p>
            <a:r>
              <a:rPr lang="en-US" dirty="0" smtClean="0"/>
              <a:t>Nine times out of ten, when BEING appears, it makes for an error; the remaining time, it's probably extraneous.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Active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Almost any sentence can be made active. </a:t>
            </a:r>
          </a:p>
          <a:p>
            <a:pPr>
              <a:buNone/>
            </a:pPr>
            <a:r>
              <a:rPr lang="en-US" b="1" u="sng" dirty="0" smtClean="0"/>
              <a:t>Take this passive line:</a:t>
            </a:r>
          </a:p>
          <a:p>
            <a:r>
              <a:rPr lang="en-US" dirty="0" smtClean="0"/>
              <a:t>The hair dresser was being ogled by the guy whose hair was being snipped. See how easy it is to straighten out this tangle of attentions:  </a:t>
            </a:r>
          </a:p>
          <a:p>
            <a:r>
              <a:rPr lang="en-US" dirty="0" smtClean="0"/>
              <a:t>The guy getting a haircut couldn't take his eyes off his hair dresser.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Passive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passive voice often crops up intentionally, </a:t>
            </a:r>
          </a:p>
          <a:p>
            <a:r>
              <a:rPr lang="en-US" dirty="0" smtClean="0"/>
              <a:t>When the writer or speaker wants to blur the relationship between the person committing an action (the "agent") and the action.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Politicians and bureaucrats love the passive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gets them off the hook. </a:t>
            </a:r>
          </a:p>
          <a:p>
            <a:r>
              <a:rPr lang="en-US" dirty="0" smtClean="0"/>
              <a:t>"mistakes were made" President Reagan</a:t>
            </a:r>
          </a:p>
          <a:p>
            <a:r>
              <a:rPr lang="en-US" dirty="0" smtClean="0"/>
              <a:t>Later when in real trouble - "serious mistakes were made."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Communicator never did say who made the mistakes or whether his policy was flawed. </a:t>
            </a:r>
          </a:p>
          <a:p>
            <a:r>
              <a:rPr lang="en-US" dirty="0" smtClean="0"/>
              <a:t>Such intentional dodges are harder to make active because the agent (the person who took the action) is AWOL.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HYPERACTIVE EDITING.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passive voice does exist for a reason. </a:t>
            </a:r>
          </a:p>
          <a:p>
            <a:r>
              <a:rPr lang="en-US" dirty="0" smtClean="0"/>
              <a:t>Sometimes its the best way to say something</a:t>
            </a:r>
          </a:p>
          <a:p>
            <a:r>
              <a:rPr lang="en-US" dirty="0" smtClean="0"/>
              <a:t>Headlines - "1-580 killer convicted" is passive </a:t>
            </a:r>
          </a:p>
          <a:p>
            <a:r>
              <a:rPr lang="en-US" dirty="0" smtClean="0"/>
              <a:t>but better than its active rewrite "Jury convicts 1-580 killer” </a:t>
            </a:r>
          </a:p>
          <a:p>
            <a:r>
              <a:rPr lang="en-US" dirty="0" smtClean="0"/>
              <a:t>What do you think? Did the public care about-the jury's role, or the fact that a notorious slaughterer got the slammer?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Expresses an</a:t>
            </a:r>
          </a:p>
          <a:p>
            <a:pPr lvl="1"/>
            <a:r>
              <a:rPr lang="en-US" dirty="0" smtClean="0"/>
              <a:t>Action</a:t>
            </a:r>
          </a:p>
          <a:p>
            <a:pPr lvl="1"/>
            <a:r>
              <a:rPr lang="en-US" dirty="0" smtClean="0"/>
              <a:t>Occurrence</a:t>
            </a:r>
          </a:p>
          <a:p>
            <a:pPr lvl="1"/>
            <a:r>
              <a:rPr lang="en-US" dirty="0" smtClean="0"/>
              <a:t>State of Being</a:t>
            </a:r>
          </a:p>
          <a:p>
            <a:r>
              <a:rPr lang="en-US" dirty="0" smtClean="0"/>
              <a:t>Reveal when something occurs</a:t>
            </a:r>
          </a:p>
          <a:p>
            <a:pPr lvl="1"/>
            <a:r>
              <a:rPr lang="en-US" dirty="0" smtClean="0"/>
              <a:t>The present</a:t>
            </a:r>
          </a:p>
          <a:p>
            <a:pPr lvl="1"/>
            <a:r>
              <a:rPr lang="en-US" dirty="0" smtClean="0"/>
              <a:t>The past</a:t>
            </a:r>
          </a:p>
          <a:p>
            <a:pPr lvl="1"/>
            <a:r>
              <a:rPr lang="en-US" dirty="0" smtClean="0"/>
              <a:t>The future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Necessity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keep the focus on a particular subject, you may want to keep that person the subject of the sentence, using the passive voice if necessary to do so.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Wimps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Does, </a:t>
            </a:r>
          </a:p>
          <a:p>
            <a:r>
              <a:rPr lang="en-US" dirty="0" smtClean="0"/>
              <a:t>get, </a:t>
            </a:r>
          </a:p>
          <a:p>
            <a:r>
              <a:rPr lang="en-US" dirty="0" smtClean="0"/>
              <a:t>go, </a:t>
            </a:r>
          </a:p>
          <a:p>
            <a:r>
              <a:rPr lang="en-US" dirty="0" smtClean="0"/>
              <a:t>has, </a:t>
            </a:r>
          </a:p>
          <a:p>
            <a:r>
              <a:rPr lang="en-US" dirty="0" smtClean="0"/>
              <a:t>put, </a:t>
            </a:r>
          </a:p>
          <a:p>
            <a:r>
              <a:rPr lang="en-US" dirty="0" smtClean="0"/>
              <a:t>are (technically) dynamic verbs, </a:t>
            </a:r>
          </a:p>
          <a:p>
            <a:pPr>
              <a:buNone/>
            </a:pPr>
            <a:r>
              <a:rPr lang="en-US" dirty="0" smtClean="0"/>
              <a:t>They add almost nothing to a sentence.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762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Look out for verbs that convey less action than other words in the sentence, and avoid them: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Turn "he has a plan to" into "he plans to.”</a:t>
            </a:r>
          </a:p>
          <a:p>
            <a:r>
              <a:rPr lang="en-US" dirty="0" smtClean="0"/>
              <a:t>Turn "the team had ten losses" into "the team lost ten games.</a:t>
            </a:r>
          </a:p>
          <a:p>
            <a:r>
              <a:rPr lang="en-US" dirty="0" smtClean="0"/>
              <a:t>Turn "an accident occurred that damaged my car" into "that teenager bashed my Ferrari.”</a:t>
            </a:r>
          </a:p>
          <a:p>
            <a:r>
              <a:rPr lang="en-US" dirty="0" smtClean="0"/>
              <a:t>Turn "her speech caused me to blush" into "Hearing so many compliments, I blushed."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AIRHEAD ACTION.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Have you ever pondered those verbs that everyone uses but that make no sense? </a:t>
            </a:r>
          </a:p>
          <a:p>
            <a:r>
              <a:rPr lang="en-US" b="1" dirty="0" smtClean="0"/>
              <a:t>Revolve around</a:t>
            </a:r>
            <a:r>
              <a:rPr lang="en-US" dirty="0" smtClean="0"/>
              <a:t>, for example, and its cousin </a:t>
            </a:r>
            <a:r>
              <a:rPr lang="en-US" b="1" dirty="0" smtClean="0"/>
              <a:t>center around </a:t>
            </a:r>
            <a:r>
              <a:rPr lang="en-US" dirty="0" smtClean="0"/>
              <a:t>usually mark desperate attempts by unimaginative reporters to sound good.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Limbs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Don't pass over strong single words, such as </a:t>
            </a:r>
          </a:p>
          <a:p>
            <a:r>
              <a:rPr lang="en-US" dirty="0" smtClean="0"/>
              <a:t>break, </a:t>
            </a:r>
          </a:p>
          <a:p>
            <a:r>
              <a:rPr lang="en-US" dirty="0" smtClean="0"/>
              <a:t>stop, </a:t>
            </a:r>
          </a:p>
          <a:p>
            <a:r>
              <a:rPr lang="en-US" dirty="0" smtClean="0"/>
              <a:t>spoil, </a:t>
            </a:r>
          </a:p>
          <a:p>
            <a:r>
              <a:rPr lang="en-US" dirty="0" smtClean="0"/>
              <a:t>kill, </a:t>
            </a:r>
          </a:p>
          <a:p>
            <a:pPr>
              <a:buNone/>
            </a:pPr>
            <a:r>
              <a:rPr lang="en-US" dirty="0" smtClean="0"/>
              <a:t>In favor of phrases made of a noun or adjective tacked on to some general-purpose verb: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Verb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contact with - </a:t>
            </a:r>
            <a:r>
              <a:rPr lang="en-US" b="1" dirty="0" smtClean="0"/>
              <a:t>use call, fax, or email </a:t>
            </a:r>
          </a:p>
          <a:p>
            <a:r>
              <a:rPr lang="en-US" dirty="0" smtClean="0"/>
              <a:t>exhibit a tendency to  </a:t>
            </a:r>
            <a:r>
              <a:rPr lang="en-US" b="1" dirty="0" smtClean="0"/>
              <a:t>- tend to</a:t>
            </a:r>
          </a:p>
          <a:p>
            <a:r>
              <a:rPr lang="en-US" dirty="0" smtClean="0"/>
              <a:t>come to an agreement on  - </a:t>
            </a:r>
            <a:r>
              <a:rPr lang="en-US" b="1" dirty="0" smtClean="0"/>
              <a:t>agree</a:t>
            </a:r>
          </a:p>
          <a:p>
            <a:r>
              <a:rPr lang="en-US" dirty="0" smtClean="0"/>
              <a:t>to cause an investigation to be made with a view to ascertaining  - </a:t>
            </a:r>
            <a:r>
              <a:rPr lang="en-US" b="1" dirty="0" smtClean="0"/>
              <a:t>find out</a:t>
            </a:r>
          </a:p>
          <a:p>
            <a:r>
              <a:rPr lang="en-US" dirty="0" smtClean="0"/>
              <a:t>will take steps </a:t>
            </a:r>
            <a:r>
              <a:rPr lang="en-US" b="1" dirty="0" smtClean="0"/>
              <a:t>- will</a:t>
            </a:r>
          </a:p>
          <a:p>
            <a:r>
              <a:rPr lang="en-US" dirty="0" smtClean="0"/>
              <a:t>does not see his way to  - </a:t>
            </a:r>
            <a:r>
              <a:rPr lang="en-US" b="1" dirty="0" smtClean="0"/>
              <a:t>will not</a:t>
            </a:r>
          </a:p>
          <a:p>
            <a:r>
              <a:rPr lang="en-US" dirty="0" smtClean="0"/>
              <a:t>is not in a position to  - </a:t>
            </a:r>
            <a:r>
              <a:rPr lang="en-US" b="1" dirty="0" smtClean="0"/>
              <a:t>cannot</a:t>
            </a:r>
          </a:p>
          <a:p>
            <a:r>
              <a:rPr lang="en-US" dirty="0" smtClean="0"/>
              <a:t>is prepared to inform you  - </a:t>
            </a:r>
            <a:r>
              <a:rPr lang="en-US" b="1" dirty="0" smtClean="0"/>
              <a:t>will tell you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Rather than to access - try </a:t>
            </a:r>
            <a:r>
              <a:rPr lang="en-US" b="1" dirty="0" smtClean="0"/>
              <a:t>to view</a:t>
            </a:r>
          </a:p>
          <a:p>
            <a:r>
              <a:rPr lang="en-US" dirty="0" smtClean="0"/>
              <a:t> to author; </a:t>
            </a:r>
            <a:r>
              <a:rPr lang="en-US" b="1" dirty="0" smtClean="0"/>
              <a:t>to write</a:t>
            </a:r>
          </a:p>
          <a:p>
            <a:r>
              <a:rPr lang="en-US" dirty="0" smtClean="0"/>
              <a:t>to finalize</a:t>
            </a:r>
            <a:r>
              <a:rPr lang="en-US" b="1" dirty="0" smtClean="0"/>
              <a:t>; to finish</a:t>
            </a:r>
          </a:p>
          <a:p>
            <a:r>
              <a:rPr lang="en-US" dirty="0" smtClean="0"/>
              <a:t>to impact</a:t>
            </a:r>
            <a:r>
              <a:rPr lang="en-US" b="1" dirty="0" smtClean="0"/>
              <a:t>; to touch</a:t>
            </a:r>
          </a:p>
          <a:p>
            <a:r>
              <a:rPr lang="en-US" dirty="0" smtClean="0"/>
              <a:t>to input</a:t>
            </a:r>
            <a:r>
              <a:rPr lang="en-US" b="1" dirty="0" smtClean="0"/>
              <a:t>; to enter</a:t>
            </a:r>
          </a:p>
          <a:p>
            <a:r>
              <a:rPr lang="en-US" dirty="0" smtClean="0"/>
              <a:t>to interface</a:t>
            </a:r>
            <a:r>
              <a:rPr lang="en-US" b="1" dirty="0" smtClean="0"/>
              <a:t>; to talk</a:t>
            </a:r>
          </a:p>
          <a:p>
            <a:r>
              <a:rPr lang="en-US" dirty="0" smtClean="0"/>
              <a:t>to prioritize; </a:t>
            </a:r>
            <a:r>
              <a:rPr lang="en-US" b="1" dirty="0" smtClean="0"/>
              <a:t>to reorganize</a:t>
            </a:r>
          </a:p>
          <a:p>
            <a:r>
              <a:rPr lang="en-US" dirty="0" smtClean="0"/>
              <a:t>to obsolete</a:t>
            </a:r>
            <a:r>
              <a:rPr lang="en-US" b="1" dirty="0" smtClean="0"/>
              <a:t>; to outpace or to supersede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 VERB DOESN'T FIT, YOU MUST ATTRIT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Verbs also enter the language through back-formation, the process that gave us </a:t>
            </a:r>
          </a:p>
          <a:p>
            <a:r>
              <a:rPr lang="en-US" dirty="0" smtClean="0"/>
              <a:t>“to rob” from “robber;” </a:t>
            </a:r>
          </a:p>
          <a:p>
            <a:r>
              <a:rPr lang="en-US" dirty="0" smtClean="0"/>
              <a:t>“to beg” from “beggar”</a:t>
            </a:r>
          </a:p>
          <a:p>
            <a:r>
              <a:rPr lang="en-US" dirty="0" smtClean="0"/>
              <a:t>“to diagnose” from “diagnosis”</a:t>
            </a:r>
          </a:p>
          <a:p>
            <a:r>
              <a:rPr lang="en-US" dirty="0" smtClean="0"/>
              <a:t>“to babysit” from “babysitter.”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Beware of Back-Formations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They can range from the ugly (burgle, from burglar) to the awkward (televise, from television) to the downright dastardly, like enthuse, liaise, and </a:t>
            </a:r>
            <a:r>
              <a:rPr lang="en-US" dirty="0" err="1" smtClean="0"/>
              <a:t>attrit</a:t>
            </a:r>
            <a:r>
              <a:rPr lang="en-US" dirty="0" smtClean="0"/>
              <a:t> ("our air strike will </a:t>
            </a:r>
            <a:r>
              <a:rPr lang="en-US" dirty="0" err="1" smtClean="0"/>
              <a:t>attrit</a:t>
            </a:r>
            <a:r>
              <a:rPr lang="en-US" dirty="0" smtClean="0"/>
              <a:t> their armor").</a:t>
            </a:r>
          </a:p>
          <a:p>
            <a:pPr>
              <a:buNone/>
            </a:pPr>
            <a:r>
              <a:rPr lang="en-US" dirty="0" smtClean="0"/>
              <a:t>Just because a verb descends from a legitimate noun does not give it a proper pedigree.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verbs indicate</a:t>
            </a:r>
          </a:p>
          <a:p>
            <a:pPr lvl="1"/>
            <a:r>
              <a:rPr lang="en-US" dirty="0" smtClean="0"/>
              <a:t>State of being</a:t>
            </a:r>
          </a:p>
          <a:p>
            <a:pPr lvl="1"/>
            <a:r>
              <a:rPr lang="en-US" dirty="0" smtClean="0"/>
              <a:t>Condition</a:t>
            </a:r>
          </a:p>
          <a:p>
            <a:r>
              <a:rPr lang="en-US" dirty="0" smtClean="0"/>
              <a:t>Link subject with</a:t>
            </a:r>
          </a:p>
          <a:p>
            <a:pPr lvl="1"/>
            <a:r>
              <a:rPr lang="en-US" dirty="0" smtClean="0"/>
              <a:t>One or more words that rename or describe the subject (subject complement).</a:t>
            </a:r>
          </a:p>
          <a:p>
            <a:r>
              <a:rPr lang="en-US" dirty="0" smtClean="0"/>
              <a:t>Is like an equal sign between a </a:t>
            </a:r>
            <a:r>
              <a:rPr lang="en-US" b="1" dirty="0" smtClean="0"/>
              <a:t>subject</a:t>
            </a:r>
            <a:r>
              <a:rPr lang="en-US" dirty="0" smtClean="0"/>
              <a:t> and its </a:t>
            </a:r>
            <a:r>
              <a:rPr lang="en-US" b="1" dirty="0" smtClean="0"/>
              <a:t>complement.</a:t>
            </a:r>
          </a:p>
          <a:p>
            <a:r>
              <a:rPr lang="en-US" b="1" dirty="0" smtClean="0"/>
              <a:t>Quick Reference 15.2-15.3/page 312-313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Verbs</a:t>
            </a:r>
            <a:br>
              <a:rPr lang="en-US" dirty="0" smtClean="0"/>
            </a:br>
            <a:r>
              <a:rPr lang="en-US" dirty="0" smtClean="0"/>
              <a:t>Page 315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</a:t>
            </a:r>
          </a:p>
          <a:p>
            <a:pPr lvl="1"/>
            <a:r>
              <a:rPr lang="en-US" dirty="0" smtClean="0"/>
              <a:t>Past tense and past participle</a:t>
            </a:r>
          </a:p>
          <a:p>
            <a:pPr lvl="1"/>
            <a:r>
              <a:rPr lang="en-US" dirty="0" smtClean="0"/>
              <a:t>Adding –</a:t>
            </a:r>
            <a:r>
              <a:rPr lang="en-US" dirty="0" err="1" smtClean="0"/>
              <a:t>ed</a:t>
            </a:r>
            <a:r>
              <a:rPr lang="en-US" dirty="0" smtClean="0"/>
              <a:t> or –</a:t>
            </a:r>
            <a:r>
              <a:rPr lang="en-US" dirty="0" err="1" smtClean="0"/>
              <a:t>d</a:t>
            </a:r>
            <a:endParaRPr lang="en-US" dirty="0" smtClean="0"/>
          </a:p>
          <a:p>
            <a:r>
              <a:rPr lang="en-US" dirty="0" smtClean="0"/>
              <a:t>Irregular</a:t>
            </a:r>
          </a:p>
          <a:p>
            <a:pPr lvl="1"/>
            <a:r>
              <a:rPr lang="en-US" dirty="0" smtClean="0"/>
              <a:t>Don’t consistently add –</a:t>
            </a:r>
            <a:r>
              <a:rPr lang="en-US" dirty="0" err="1" smtClean="0"/>
              <a:t>ed</a:t>
            </a:r>
            <a:r>
              <a:rPr lang="en-US" dirty="0" smtClean="0"/>
              <a:t> or –</a:t>
            </a:r>
            <a:r>
              <a:rPr lang="en-US" dirty="0" err="1" smtClean="0"/>
              <a:t>d</a:t>
            </a:r>
            <a:endParaRPr lang="en-US" dirty="0" smtClean="0"/>
          </a:p>
          <a:p>
            <a:pPr lvl="1"/>
            <a:r>
              <a:rPr lang="en-US" dirty="0" smtClean="0"/>
              <a:t>Sing, sang, sung</a:t>
            </a:r>
          </a:p>
          <a:p>
            <a:pPr lvl="1"/>
            <a:r>
              <a:rPr lang="en-US" dirty="0" smtClean="0"/>
              <a:t>Cost, cost, cost</a:t>
            </a:r>
          </a:p>
          <a:p>
            <a:pPr lvl="1"/>
            <a:r>
              <a:rPr lang="en-US" dirty="0" smtClean="0"/>
              <a:t>Grow, grew, grown</a:t>
            </a:r>
          </a:p>
          <a:p>
            <a:pPr lvl="1"/>
            <a:r>
              <a:rPr lang="en-US" b="1" dirty="0" smtClean="0"/>
              <a:t>Quick Reference 15.4/pages 316-318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Auxiliary Verbs</a:t>
            </a:r>
            <a:br>
              <a:rPr lang="en-US" dirty="0" smtClean="0"/>
            </a:br>
            <a:r>
              <a:rPr lang="en-US" dirty="0" smtClean="0"/>
              <a:t>i.e. </a:t>
            </a:r>
            <a:br>
              <a:rPr lang="en-US" dirty="0" smtClean="0"/>
            </a:br>
            <a:r>
              <a:rPr lang="en-US" dirty="0" smtClean="0"/>
              <a:t>Helping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 with main verbs to make verb phrases.</a:t>
            </a:r>
          </a:p>
          <a:p>
            <a:pPr lvl="1"/>
            <a:r>
              <a:rPr lang="en-US" dirty="0" smtClean="0"/>
              <a:t>Quick Reference 15.5/page 319</a:t>
            </a:r>
          </a:p>
          <a:p>
            <a:r>
              <a:rPr lang="en-US" dirty="0" smtClean="0"/>
              <a:t>Main Auxiliary (helping) verbs</a:t>
            </a:r>
          </a:p>
          <a:p>
            <a:pPr lvl="1"/>
            <a:r>
              <a:rPr lang="en-US" dirty="0" smtClean="0"/>
              <a:t>Be</a:t>
            </a:r>
          </a:p>
          <a:p>
            <a:pPr lvl="1"/>
            <a:r>
              <a:rPr lang="en-US" dirty="0" smtClean="0"/>
              <a:t>Do</a:t>
            </a:r>
          </a:p>
          <a:p>
            <a:pPr lvl="1"/>
            <a:r>
              <a:rPr lang="en-US" dirty="0" smtClean="0"/>
              <a:t>Have</a:t>
            </a:r>
          </a:p>
          <a:p>
            <a:pPr lvl="1"/>
            <a:r>
              <a:rPr lang="en-US" dirty="0" smtClean="0"/>
              <a:t>Quick Reference 15.6-7/pages 320-321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any other part of speech, it is the </a:t>
            </a:r>
            <a:r>
              <a:rPr lang="en-US" b="1" dirty="0" smtClean="0"/>
              <a:t>verb</a:t>
            </a:r>
            <a:r>
              <a:rPr lang="en-US" dirty="0" smtClean="0"/>
              <a:t> that determines whether a writer is a wimp or a wizard.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Active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Emphasizes the DOER of an </a:t>
            </a:r>
            <a:r>
              <a:rPr lang="en-US" dirty="0" smtClean="0"/>
              <a:t>action</a:t>
            </a:r>
            <a:r>
              <a:rPr lang="en-US" dirty="0" smtClean="0"/>
              <a:t>, active constructions are more direct and dramatic.</a:t>
            </a:r>
          </a:p>
          <a:p>
            <a:r>
              <a:rPr lang="en-US" dirty="0" smtClean="0"/>
              <a:t>Require fewer </a:t>
            </a:r>
            <a:r>
              <a:rPr lang="en-US" dirty="0" smtClean="0"/>
              <a:t>words than passive constructions.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333 – S&amp;S HB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Passive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Another way to tone up prose is to eliminate what’s known as</a:t>
            </a:r>
            <a:r>
              <a:rPr lang="en-US" b="1" dirty="0" smtClean="0"/>
              <a:t> “the passive voice,”</a:t>
            </a:r>
          </a:p>
          <a:p>
            <a:r>
              <a:rPr lang="en-US" dirty="0" smtClean="0"/>
              <a:t>in which the subject of a sentence is being acted upon-by an agent named elsewhere in the sentence or left ambiguous--rather than taking the action directly.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Proper Uses</a:t>
            </a:r>
          </a:p>
          <a:p>
            <a:pPr lvl="1"/>
            <a:r>
              <a:rPr lang="en-US" dirty="0" smtClean="0"/>
              <a:t>When the does is unknown.</a:t>
            </a:r>
          </a:p>
          <a:p>
            <a:pPr lvl="1"/>
            <a:r>
              <a:rPr lang="en-US" dirty="0" smtClean="0"/>
              <a:t>When the action is more important than the doer.</a:t>
            </a:r>
          </a:p>
          <a:p>
            <a:pPr lvl="1"/>
            <a:r>
              <a:rPr lang="en-US" dirty="0" smtClean="0"/>
              <a:t>(page 334)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and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Deleting</a:t>
            </a:r>
            <a:r>
              <a:rPr lang="en-US" b="1" dirty="0" smtClean="0"/>
              <a:t> IS </a:t>
            </a:r>
            <a:r>
              <a:rPr lang="en-US" dirty="0" smtClean="0"/>
              <a:t>and </a:t>
            </a:r>
            <a:r>
              <a:rPr lang="en-US" b="1" dirty="0" smtClean="0"/>
              <a:t>ARE</a:t>
            </a:r>
            <a:r>
              <a:rPr lang="en-US" dirty="0" smtClean="0"/>
              <a:t> does not suffice.</a:t>
            </a:r>
          </a:p>
          <a:p>
            <a:r>
              <a:rPr lang="en-US" dirty="0" smtClean="0"/>
              <a:t>Don’t replace versions of </a:t>
            </a:r>
            <a:r>
              <a:rPr lang="en-US" b="1" dirty="0" smtClean="0"/>
              <a:t>“to be” </a:t>
            </a:r>
            <a:r>
              <a:rPr lang="en-US" dirty="0" smtClean="0"/>
              <a:t>with just any verbs.  Be inventive!</a:t>
            </a:r>
          </a:p>
          <a:p>
            <a:r>
              <a:rPr lang="en-US" dirty="0" smtClean="0"/>
              <a:t>“She walks through the house” wins points over “she is inside,”</a:t>
            </a:r>
          </a:p>
          <a:p>
            <a:r>
              <a:rPr lang="en-US" dirty="0" smtClean="0"/>
              <a:t>But why “walks” when the choices include paces, skips, and </a:t>
            </a:r>
            <a:r>
              <a:rPr lang="en-US" dirty="0" err="1" smtClean="0"/>
              <a:t>skedaddles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Why settle for a verb like says when wail, whisper, and insist are waiting to be heard?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246</TotalTime>
  <Words>1343</Words>
  <Application>Microsoft Macintosh PowerPoint</Application>
  <PresentationFormat>On-screen Show (4:3)</PresentationFormat>
  <Paragraphs>168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Apex</vt:lpstr>
      <vt:lpstr>Verbs</vt:lpstr>
      <vt:lpstr>THE VERB</vt:lpstr>
      <vt:lpstr>Linking Verbs</vt:lpstr>
      <vt:lpstr>Verbs Page 315</vt:lpstr>
      <vt:lpstr>Auxiliary Verbs i.e.  Helping Verbs</vt:lpstr>
      <vt:lpstr>The Verb</vt:lpstr>
      <vt:lpstr>The Active Voice</vt:lpstr>
      <vt:lpstr>The Passive Voice</vt:lpstr>
      <vt:lpstr>IS and ARE</vt:lpstr>
      <vt:lpstr>Participle “ing” or “ed”</vt:lpstr>
      <vt:lpstr>Examples of Participles</vt:lpstr>
      <vt:lpstr>WHAT “IS” IS - AND ISN'T </vt:lpstr>
      <vt:lpstr>“IS”</vt:lpstr>
      <vt:lpstr>THAT BAD, BAD “BEING” </vt:lpstr>
      <vt:lpstr>Use the Active Verb</vt:lpstr>
      <vt:lpstr>The Passive Voice</vt:lpstr>
      <vt:lpstr>Politicians and bureaucrats love the passive voice</vt:lpstr>
      <vt:lpstr>Slide 18</vt:lpstr>
      <vt:lpstr>HYPERACTIVE EDITING. </vt:lpstr>
      <vt:lpstr>Out of Necessity</vt:lpstr>
      <vt:lpstr>Miscellaneous Wimps</vt:lpstr>
      <vt:lpstr>Look out for verbs that convey less action than other words in the sentence, and avoid them: </vt:lpstr>
      <vt:lpstr>AIRHEAD ACTION.</vt:lpstr>
      <vt:lpstr>False Limbs</vt:lpstr>
      <vt:lpstr>Possible Verb Phrases</vt:lpstr>
      <vt:lpstr>Slide 26</vt:lpstr>
      <vt:lpstr>IF THE VERB DOESN'T FIT, YOU MUST ATTRIT </vt:lpstr>
      <vt:lpstr>Beware of Back-Formations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Verbs</dc:title>
  <dc:creator>KISD</dc:creator>
  <cp:lastModifiedBy>KISD</cp:lastModifiedBy>
  <cp:revision>4</cp:revision>
  <dcterms:created xsi:type="dcterms:W3CDTF">2010-04-13T17:17:32Z</dcterms:created>
  <dcterms:modified xsi:type="dcterms:W3CDTF">2010-04-13T17:29:08Z</dcterms:modified>
</cp:coreProperties>
</file>